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y="5143500" cx="9144000"/>
  <p:notesSz cx="6858000" cy="9144000"/>
  <p:embeddedFontLst>
    <p:embeddedFont>
      <p:font typeface="Nunito"/>
      <p:regular r:id="rId27"/>
      <p:bold r:id="rId28"/>
      <p:italic r:id="rId29"/>
      <p:boldItalic r:id="rId30"/>
    </p:embeddedFont>
    <p:embeddedFont>
      <p:font typeface="Maven Pro"/>
      <p:regular r:id="rId31"/>
      <p:bold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Nunito-bold.fntdata"/><Relationship Id="rId27" Type="http://schemas.openxmlformats.org/officeDocument/2006/relationships/font" Target="fonts/Nunito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Nunito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MavenPro-regular.fntdata"/><Relationship Id="rId30" Type="http://schemas.openxmlformats.org/officeDocument/2006/relationships/font" Target="fonts/Nunito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32" Type="http://schemas.openxmlformats.org/officeDocument/2006/relationships/font" Target="fonts/MavenPro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463394d61d_0_3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463394d61d_0_3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463394d61d_0_3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463394d61d_0_3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463394d61d_0_3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463394d61d_0_3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46380e11d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46380e11d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46380e11d9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46380e11d9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46380e11d9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46380e11d9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46380e11d9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46380e11d9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4636d7b60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4636d7b60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4636d7b606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4636d7b606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4636d7b606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4636d7b606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463394d61d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463394d61d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463394d61d_0_3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463394d61d_0_3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463394d61d_0_3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463394d61d_0_3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463394d61d_0_2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463394d61d_0_2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463394d61d_0_2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463394d61d_0_2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463394d61d_0_2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463394d61d_0_2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463394d61d_0_2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463394d61d_0_2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463394d61d_0_2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463394d61d_0_2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463394d61d_0_2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463394d61d_0_2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463394d61d_0_3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463394d61d_0_3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accent3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fmla="val 8244818" name="adj1"/>
                  <a:gd fmla="val 16246175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fmla="val 8801158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fmla="val 1255410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" name="Google Shape;46;p2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2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accent3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68" name="Google Shape;268;p11"/>
          <p:cNvSpPr txBox="1"/>
          <p:nvPr>
            <p:ph hasCustomPrompt="1"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0" name="Google Shape;270;p1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2" name="Google Shape;82;p3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p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9" name="Google Shape;89;p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0" name="Google Shape;90;p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6" name="Google Shape;96;p5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7" name="Google Shape;97;p5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4" name="Google Shape;104;p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" name="Google Shape;109;p7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0" name="Google Shape;110;p7"/>
          <p:cNvSpPr txBox="1"/>
          <p:nvPr>
            <p:ph idx="1" type="body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1" name="Google Shape;111;p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dk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5" name="Google Shape;125;p8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" name="Google Shape;131;p9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2" name="Google Shape;132;p9"/>
          <p:cNvSpPr txBox="1"/>
          <p:nvPr>
            <p:ph idx="1" type="subTitle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3" name="Google Shape;133;p9"/>
          <p:cNvSpPr txBox="1"/>
          <p:nvPr>
            <p:ph idx="2" type="body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" name="Google Shape;139;p10"/>
          <p:cNvSpPr txBox="1"/>
          <p:nvPr>
            <p:ph idx="1" type="body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40" name="Google Shape;140;p1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oment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github.com/Blaziking/Lyrics-generation-using-Ngrams/blob/master/ngram%20generator.py" TargetMode="External"/><Relationship Id="rId4" Type="http://schemas.openxmlformats.org/officeDocument/2006/relationships/hyperlink" Target="https://github.com/keerthanasriranga/Rap-Lyrics-Generator/blob/master/RapLyrics.py" TargetMode="External"/><Relationship Id="rId5" Type="http://schemas.openxmlformats.org/officeDocument/2006/relationships/hyperlink" Target="https://www.cs.ubc.ca/~davet/music/list/Best2.html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3"/>
          <p:cNvSpPr txBox="1"/>
          <p:nvPr>
            <p:ph type="ctrTitle"/>
          </p:nvPr>
        </p:nvSpPr>
        <p:spPr>
          <a:xfrm>
            <a:off x="311700" y="327000"/>
            <a:ext cx="8520600" cy="132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rgbClr val="F3F3F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lang="en" sz="25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Take Me Home, Country Code: an Artificial Intelligence Designed for the Analysis and Creation of Country Music Lyrics </a:t>
            </a:r>
            <a:endParaRPr b="0" sz="2500">
              <a:solidFill>
                <a:srgbClr val="F3F3F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300"/>
              </a:spcBef>
              <a:spcAft>
                <a:spcPts val="300"/>
              </a:spcAft>
              <a:buNone/>
            </a:pPr>
            <a:r>
              <a:t/>
            </a:r>
            <a:endParaRPr sz="2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8" name="Google Shape;278;p13"/>
          <p:cNvSpPr txBox="1"/>
          <p:nvPr>
            <p:ph idx="1" type="subTitle"/>
          </p:nvPr>
        </p:nvSpPr>
        <p:spPr>
          <a:xfrm>
            <a:off x="372275" y="1962100"/>
            <a:ext cx="8520600" cy="180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By-</a:t>
            </a:r>
            <a:endParaRPr sz="2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222222"/>
                </a:solidFill>
              </a:rPr>
              <a:t>Emmanuel Olaleye</a:t>
            </a:r>
            <a:endParaRPr sz="2400">
              <a:solidFill>
                <a:srgbClr val="22222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222222"/>
                </a:solidFill>
              </a:rPr>
              <a:t>Andrew Mersinger</a:t>
            </a:r>
            <a:endParaRPr sz="2400">
              <a:solidFill>
                <a:srgbClr val="22222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222222"/>
                </a:solidFill>
              </a:rPr>
              <a:t>Aishwarya Panchumarty</a:t>
            </a:r>
            <a:endParaRPr sz="2400">
              <a:solidFill>
                <a:srgbClr val="22222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000000"/>
                </a:solidFill>
              </a:rPr>
              <a:t>William Boodon</a:t>
            </a:r>
            <a:endParaRPr sz="2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1" name="Google Shape;33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07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23"/>
          <p:cNvSpPr txBox="1"/>
          <p:nvPr>
            <p:ph type="title"/>
          </p:nvPr>
        </p:nvSpPr>
        <p:spPr>
          <a:xfrm>
            <a:off x="1137100" y="5866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Changes that we made </a:t>
            </a:r>
            <a:endParaRPr/>
          </a:p>
        </p:txBody>
      </p:sp>
      <p:sp>
        <p:nvSpPr>
          <p:cNvPr id="337" name="Google Shape;337;p23"/>
          <p:cNvSpPr txBox="1"/>
          <p:nvPr>
            <p:ph idx="1" type="body"/>
          </p:nvPr>
        </p:nvSpPr>
        <p:spPr>
          <a:xfrm>
            <a:off x="934700" y="13009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Extracted songs from professor Dave Tompkins’ database instead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Formatted the file: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Removed all punctuation marks except the apostrophe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Converted all words to lowercase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Removed the structural features such as chorus and verse lines</a:t>
            </a:r>
            <a:endParaRPr sz="18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2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Programming</a:t>
            </a:r>
            <a:endParaRPr/>
          </a:p>
        </p:txBody>
      </p:sp>
      <p:sp>
        <p:nvSpPr>
          <p:cNvPr id="343" name="Google Shape;343;p24"/>
          <p:cNvSpPr txBox="1"/>
          <p:nvPr>
            <p:ph idx="1" type="body"/>
          </p:nvPr>
        </p:nvSpPr>
        <p:spPr>
          <a:xfrm>
            <a:off x="1220450" y="13009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Settled on a trigram model, large enough value of N to produce sensible output but small enough as to not overfit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Program takes user input, allows them to make the determination between uni-, bi-, and trigram modes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Uni- and bigrams exist more for comparison to trigram than actual use</a:t>
            </a:r>
            <a:endParaRPr sz="18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Unigram Example</a:t>
            </a:r>
            <a:endParaRPr/>
          </a:p>
        </p:txBody>
      </p:sp>
      <p:sp>
        <p:nvSpPr>
          <p:cNvPr id="349" name="Google Shape;349;p25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50" name="Google Shape;35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713" y="1178200"/>
            <a:ext cx="9028575" cy="396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2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Bigram Example</a:t>
            </a:r>
            <a:endParaRPr/>
          </a:p>
        </p:txBody>
      </p:sp>
      <p:pic>
        <p:nvPicPr>
          <p:cNvPr id="356" name="Google Shape;35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4813" y="1171575"/>
            <a:ext cx="6334375" cy="3971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2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Trigram Example</a:t>
            </a:r>
            <a:endParaRPr/>
          </a:p>
        </p:txBody>
      </p:sp>
      <p:sp>
        <p:nvSpPr>
          <p:cNvPr id="362" name="Google Shape;362;p27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63" name="Google Shape;36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3800" y="1206435"/>
            <a:ext cx="7030500" cy="39370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2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 (pt. 1)</a:t>
            </a:r>
            <a:endParaRPr/>
          </a:p>
        </p:txBody>
      </p:sp>
      <p:sp>
        <p:nvSpPr>
          <p:cNvPr id="369" name="Google Shape;369;p28"/>
          <p:cNvSpPr txBox="1"/>
          <p:nvPr>
            <p:ph idx="1" type="body"/>
          </p:nvPr>
        </p:nvSpPr>
        <p:spPr>
          <a:xfrm>
            <a:off x="1267725" y="14345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Clearly trigram model is superior, this is true in theory and validated by testing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4-gram or higher overfits and as the scale of the input corpus increases, memory and space complexity become an issue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Therefore, stick with trigram</a:t>
            </a:r>
            <a:endParaRPr sz="18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Some of our favorite trigram results:</a:t>
            </a:r>
            <a:endParaRPr sz="18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29"/>
          <p:cNvSpPr txBox="1"/>
          <p:nvPr>
            <p:ph type="title"/>
          </p:nvPr>
        </p:nvSpPr>
        <p:spPr>
          <a:xfrm>
            <a:off x="672750" y="503325"/>
            <a:ext cx="7030500" cy="5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(Trigram)</a:t>
            </a:r>
            <a:endParaRPr/>
          </a:p>
        </p:txBody>
      </p:sp>
      <p:pic>
        <p:nvPicPr>
          <p:cNvPr id="375" name="Google Shape;37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4850" y="1012125"/>
            <a:ext cx="6812750" cy="382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30"/>
          <p:cNvSpPr txBox="1"/>
          <p:nvPr>
            <p:ph type="title"/>
          </p:nvPr>
        </p:nvSpPr>
        <p:spPr>
          <a:xfrm>
            <a:off x="637050" y="372375"/>
            <a:ext cx="7030500" cy="6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</a:t>
            </a:r>
            <a:r>
              <a:rPr lang="en"/>
              <a:t>(Trigram)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1" name="Google Shape;38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425" y="904875"/>
            <a:ext cx="7169950" cy="4171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31"/>
          <p:cNvSpPr txBox="1"/>
          <p:nvPr>
            <p:ph type="title"/>
          </p:nvPr>
        </p:nvSpPr>
        <p:spPr>
          <a:xfrm>
            <a:off x="517975" y="253300"/>
            <a:ext cx="4780200" cy="60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</a:t>
            </a:r>
            <a:r>
              <a:rPr lang="en"/>
              <a:t>(Trigram)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7" name="Google Shape;38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10375"/>
            <a:ext cx="8110550" cy="4280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4"/>
          <p:cNvSpPr txBox="1"/>
          <p:nvPr>
            <p:ph type="title"/>
          </p:nvPr>
        </p:nvSpPr>
        <p:spPr>
          <a:xfrm>
            <a:off x="994225" y="610475"/>
            <a:ext cx="7030500" cy="6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Motivation</a:t>
            </a:r>
            <a:endParaRPr/>
          </a:p>
        </p:txBody>
      </p:sp>
      <p:sp>
        <p:nvSpPr>
          <p:cNvPr id="284" name="Google Shape;284;p14"/>
          <p:cNvSpPr txBox="1"/>
          <p:nvPr>
            <p:ph idx="1" type="body"/>
          </p:nvPr>
        </p:nvSpPr>
        <p:spPr>
          <a:xfrm>
            <a:off x="994225" y="1309775"/>
            <a:ext cx="7030500" cy="299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Inspired from previous project “Is it Gangsta?” AI designed to identify gangster rap and the AI created to write poetry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Used country music because it is trope-heavy. </a:t>
            </a:r>
            <a:r>
              <a:rPr lang="en" sz="1800"/>
              <a:t>Usually contains the same themes such as trucks, roads, farms, and rural lifestyle which we thought would be perfect for our project</a:t>
            </a:r>
            <a:endParaRPr sz="18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32"/>
          <p:cNvSpPr txBox="1"/>
          <p:nvPr>
            <p:ph type="title"/>
          </p:nvPr>
        </p:nvSpPr>
        <p:spPr>
          <a:xfrm>
            <a:off x="1056750" y="5747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 (continued)</a:t>
            </a:r>
            <a:endParaRPr/>
          </a:p>
        </p:txBody>
      </p:sp>
      <p:sp>
        <p:nvSpPr>
          <p:cNvPr id="393" name="Google Shape;393;p32"/>
          <p:cNvSpPr txBox="1"/>
          <p:nvPr>
            <p:ph idx="1" type="body"/>
          </p:nvPr>
        </p:nvSpPr>
        <p:spPr>
          <a:xfrm>
            <a:off x="887075" y="13009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Trigram absolutely </a:t>
            </a:r>
            <a:r>
              <a:rPr lang="en" sz="1800"/>
              <a:t>sufficient</a:t>
            </a:r>
            <a:r>
              <a:rPr lang="en" sz="1800"/>
              <a:t>, no need to advance to 4- and 5-gram models and incur their drawbacks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Could possible improve project by adding abstraction, potentially in a way that would allow it to more easily handle other genres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Do this by collecting metadata about the song, so the model can learn how to produce the structure as well </a:t>
            </a:r>
            <a:endParaRPr sz="18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33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399" name="Google Shape;399;p33"/>
          <p:cNvSpPr txBox="1"/>
          <p:nvPr>
            <p:ph idx="1" type="body"/>
          </p:nvPr>
        </p:nvSpPr>
        <p:spPr>
          <a:xfrm>
            <a:off x="910875" y="13009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Links to projects we used for preliminary results: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https://github.com/Blaziking/Lyrics-generation-using-Ngrams/blob/master/ngram%20generator.py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https://github.com/keerthanasriranga/Rap-Lyrics-Generator/blob/master/RapLyrics.py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Link to Professor Dave Tompkins Music Database: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 u="sng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5"/>
              </a:rPr>
              <a:t>https://www.cs.ubc.ca/~davet/music/list/Best2.html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15"/>
          <p:cNvSpPr txBox="1"/>
          <p:nvPr>
            <p:ph type="title"/>
          </p:nvPr>
        </p:nvSpPr>
        <p:spPr>
          <a:xfrm>
            <a:off x="1056750" y="443800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Libraries and Algorithms</a:t>
            </a:r>
            <a:endParaRPr/>
          </a:p>
        </p:txBody>
      </p:sp>
      <p:sp>
        <p:nvSpPr>
          <p:cNvPr id="290" name="Google Shape;290;p15"/>
          <p:cNvSpPr txBox="1"/>
          <p:nvPr>
            <p:ph idx="1" type="body"/>
          </p:nvPr>
        </p:nvSpPr>
        <p:spPr>
          <a:xfrm>
            <a:off x="997225" y="1228025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BeautifulSoup - Used as a </a:t>
            </a:r>
            <a:r>
              <a:rPr lang="en" sz="1800"/>
              <a:t>web crawler</a:t>
            </a:r>
            <a:r>
              <a:rPr lang="en" sz="1800"/>
              <a:t> and as a data parser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N grams - Used trigrams specifically to </a:t>
            </a:r>
            <a:r>
              <a:rPr lang="en" sz="1800"/>
              <a:t>calculate</a:t>
            </a:r>
            <a:r>
              <a:rPr lang="en" sz="1800"/>
              <a:t> the probability of a word for use in our generative model</a:t>
            </a:r>
            <a:endParaRPr sz="18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16"/>
          <p:cNvSpPr txBox="1"/>
          <p:nvPr>
            <p:ph type="title"/>
          </p:nvPr>
        </p:nvSpPr>
        <p:spPr>
          <a:xfrm>
            <a:off x="1196650" y="586650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Sources</a:t>
            </a:r>
            <a:endParaRPr/>
          </a:p>
        </p:txBody>
      </p:sp>
      <p:sp>
        <p:nvSpPr>
          <p:cNvPr id="296" name="Google Shape;296;p16"/>
          <p:cNvSpPr txBox="1"/>
          <p:nvPr>
            <p:ph idx="1" type="body"/>
          </p:nvPr>
        </p:nvSpPr>
        <p:spPr>
          <a:xfrm>
            <a:off x="1056750" y="13009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Initially used songlyrics.com, but had to change since many of the links were broken and the sample size was small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Later on, we found a database made by professor Dave Tompkins which provided over 1000 country songs for us to use</a:t>
            </a:r>
            <a:endParaRPr sz="18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1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Setup</a:t>
            </a:r>
            <a:endParaRPr/>
          </a:p>
        </p:txBody>
      </p:sp>
      <p:sp>
        <p:nvSpPr>
          <p:cNvPr id="302" name="Google Shape;302;p17"/>
          <p:cNvSpPr txBox="1"/>
          <p:nvPr>
            <p:ph idx="1" type="body"/>
          </p:nvPr>
        </p:nvSpPr>
        <p:spPr>
          <a:xfrm>
            <a:off x="839450" y="14185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Extracted data from songlyrics.com using Python’s library BeautifulSoup 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Originally had one text file per song, realized this was </a:t>
            </a:r>
            <a:r>
              <a:rPr lang="en" sz="1800"/>
              <a:t>inefficient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Changed web parser and had it combine all of the songs &amp; put them into one text file</a:t>
            </a:r>
            <a:endParaRPr sz="18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1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Preliminary</a:t>
            </a:r>
            <a:r>
              <a:rPr lang="en"/>
              <a:t> Results</a:t>
            </a:r>
            <a:endParaRPr/>
          </a:p>
        </p:txBody>
      </p:sp>
      <p:sp>
        <p:nvSpPr>
          <p:cNvPr id="308" name="Google Shape;308;p18"/>
          <p:cNvSpPr txBox="1"/>
          <p:nvPr>
            <p:ph idx="1" type="body"/>
          </p:nvPr>
        </p:nvSpPr>
        <p:spPr>
          <a:xfrm>
            <a:off x="1006125" y="149000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Initially planned to make our project based off of another project called “Dope Learning”, but we found other projects which better suited our needs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We found two projects on Github:</a:t>
            </a:r>
            <a:endParaRPr sz="1800"/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Lyrics-generation-using-Ngrams by Shubham Jain</a:t>
            </a:r>
            <a:endParaRPr sz="1800"/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Rap-Lyrics-Generator by Keerthana Sriranga</a:t>
            </a:r>
            <a:endParaRPr sz="18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9"/>
          <p:cNvSpPr txBox="1"/>
          <p:nvPr>
            <p:ph type="title"/>
          </p:nvPr>
        </p:nvSpPr>
        <p:spPr>
          <a:xfrm>
            <a:off x="672775" y="443800"/>
            <a:ext cx="76140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Output from the Lyrics-generation-using-Ngrams Project</a:t>
            </a:r>
            <a:endParaRPr/>
          </a:p>
        </p:txBody>
      </p:sp>
      <p:sp>
        <p:nvSpPr>
          <p:cNvPr id="314" name="Google Shape;314;p19"/>
          <p:cNvSpPr txBox="1"/>
          <p:nvPr>
            <p:ph idx="1" type="body"/>
          </p:nvPr>
        </p:nvSpPr>
        <p:spPr>
          <a:xfrm>
            <a:off x="875175" y="1515275"/>
            <a:ext cx="37683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Didn’t make any sense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Words were generated randomly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Trained using character by character</a:t>
            </a:r>
            <a:endParaRPr sz="1800"/>
          </a:p>
        </p:txBody>
      </p:sp>
      <p:pic>
        <p:nvPicPr>
          <p:cNvPr id="315" name="Google Shape;31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0075" y="1443100"/>
            <a:ext cx="2546699" cy="3395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" name="Google Shape;32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0775" y="0"/>
            <a:ext cx="5417349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21"/>
          <p:cNvSpPr txBox="1"/>
          <p:nvPr>
            <p:ph type="title"/>
          </p:nvPr>
        </p:nvSpPr>
        <p:spPr>
          <a:xfrm>
            <a:off x="756100" y="46762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Output from the Rap-Lyrics-Generator Project</a:t>
            </a:r>
            <a:endParaRPr/>
          </a:p>
        </p:txBody>
      </p:sp>
      <p:sp>
        <p:nvSpPr>
          <p:cNvPr id="326" name="Google Shape;326;p21"/>
          <p:cNvSpPr txBox="1"/>
          <p:nvPr>
            <p:ph idx="1" type="body"/>
          </p:nvPr>
        </p:nvSpPr>
        <p:spPr>
          <a:xfrm>
            <a:off x="756100" y="1466925"/>
            <a:ext cx="3982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An improvement over the last project, but still insufficient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However uses Markov bigram model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Small sample size with bigram did not produce good results</a:t>
            </a:r>
            <a:endParaRPr sz="18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